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webp" ContentType="image/webp"/>
  <Override PartName="/ppt/media/image9.webp" ContentType="image/webp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71" r:id="rId4"/>
  </p:sldMasterIdLst>
  <p:notesMasterIdLst>
    <p:notesMasterId r:id="rId23"/>
  </p:notesMasterIdLst>
  <p:sldIdLst>
    <p:sldId id="351" r:id="rId5"/>
    <p:sldId id="400" r:id="rId6"/>
    <p:sldId id="410" r:id="rId7"/>
    <p:sldId id="392" r:id="rId8"/>
    <p:sldId id="353" r:id="rId9"/>
    <p:sldId id="418" r:id="rId10"/>
    <p:sldId id="369" r:id="rId11"/>
    <p:sldId id="399" r:id="rId12"/>
    <p:sldId id="393" r:id="rId13"/>
    <p:sldId id="419" r:id="rId14"/>
    <p:sldId id="412" r:id="rId15"/>
    <p:sldId id="420" r:id="rId16"/>
    <p:sldId id="417" r:id="rId17"/>
    <p:sldId id="421" r:id="rId18"/>
    <p:sldId id="422" r:id="rId19"/>
    <p:sldId id="423" r:id="rId20"/>
    <p:sldId id="408" r:id="rId21"/>
    <p:sldId id="34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601"/>
    <a:srgbClr val="23A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2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74" y="102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/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 userDrawn="1"/>
        </p:nvSpPr>
        <p:spPr>
          <a:xfrm flipH="1" flipV="1">
            <a:off x="11280575" y="7851"/>
            <a:ext cx="911424" cy="6858000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ight Triangle 12"/>
          <p:cNvSpPr/>
          <p:nvPr userDrawn="1"/>
        </p:nvSpPr>
        <p:spPr>
          <a:xfrm>
            <a:off x="-10152" y="0"/>
            <a:ext cx="1546199" cy="6858000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aphic 14"/>
          <p:cNvGrpSpPr/>
          <p:nvPr userDrawn="1"/>
        </p:nvGrpSpPr>
        <p:grpSpPr>
          <a:xfrm>
            <a:off x="925069" y="1819851"/>
            <a:ext cx="5385035" cy="4235422"/>
            <a:chOff x="2444748" y="555045"/>
            <a:chExt cx="7282048" cy="5727454"/>
          </a:xfrm>
        </p:grpSpPr>
        <p:sp>
          <p:nvSpPr>
            <p:cNvPr id="3" name="Freeform: Shape 2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" name="Freeform: Shape 3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-1" fmla="*/ 2536444 w 3976489"/>
                <a:gd name="connsiteY0-2" fmla="*/ 0 h 4238316"/>
                <a:gd name="connsiteX1-3" fmla="*/ 3976489 w 3976489"/>
                <a:gd name="connsiteY1-4" fmla="*/ 241371 h 4238316"/>
                <a:gd name="connsiteX2-5" fmla="*/ 3968307 w 3976489"/>
                <a:gd name="connsiteY2-6" fmla="*/ 4238316 h 4238316"/>
                <a:gd name="connsiteX3-7" fmla="*/ 0 w 3976489"/>
                <a:gd name="connsiteY3-8" fmla="*/ 4238316 h 4238316"/>
                <a:gd name="connsiteX0-9" fmla="*/ 2536444 w 3976489"/>
                <a:gd name="connsiteY0-10" fmla="*/ 0 h 4238316"/>
                <a:gd name="connsiteX1-11" fmla="*/ 3976489 w 3976489"/>
                <a:gd name="connsiteY1-12" fmla="*/ 213683 h 4238316"/>
                <a:gd name="connsiteX2-13" fmla="*/ 3968307 w 3976489"/>
                <a:gd name="connsiteY2-14" fmla="*/ 4238316 h 4238316"/>
                <a:gd name="connsiteX3-15" fmla="*/ 0 w 3976489"/>
                <a:gd name="connsiteY3-16" fmla="*/ 4238316 h 4238316"/>
                <a:gd name="connsiteX0-17" fmla="*/ 2473335 w 3976489"/>
                <a:gd name="connsiteY0-18" fmla="*/ 0 h 4035268"/>
                <a:gd name="connsiteX1-19" fmla="*/ 3976489 w 3976489"/>
                <a:gd name="connsiteY1-20" fmla="*/ 10635 h 4035268"/>
                <a:gd name="connsiteX2-21" fmla="*/ 3968307 w 3976489"/>
                <a:gd name="connsiteY2-22" fmla="*/ 4035268 h 4035268"/>
                <a:gd name="connsiteX3-23" fmla="*/ 0 w 3976489"/>
                <a:gd name="connsiteY3-24" fmla="*/ 4035268 h 40352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11012" y="2064003"/>
            <a:ext cx="5023088" cy="28619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4" name="Picture 3" descr="E:\002-KIMS BUSINESS\007-02-MaxPPT-Contents\150902-com-Global-Laptop\mo900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>
            <a:fillRect/>
          </a:stretch>
        </p:blipFill>
        <p:spPr bwMode="auto">
          <a:xfrm>
            <a:off x="-1" y="549778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2219265" y="1017019"/>
            <a:ext cx="2398240" cy="3733886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-1" fmla="*/ 21771 w 1746098"/>
              <a:gd name="connsiteY0-2" fmla="*/ 0 h 2991162"/>
              <a:gd name="connsiteX1-3" fmla="*/ 1746098 w 1746098"/>
              <a:gd name="connsiteY1-4" fmla="*/ 48986 h 2991162"/>
              <a:gd name="connsiteX2-5" fmla="*/ 1746098 w 1746098"/>
              <a:gd name="connsiteY2-6" fmla="*/ 2991162 h 2991162"/>
              <a:gd name="connsiteX3-7" fmla="*/ 0 w 1746098"/>
              <a:gd name="connsiteY3-8" fmla="*/ 2991162 h 2991162"/>
              <a:gd name="connsiteX4-9" fmla="*/ 21771 w 1746098"/>
              <a:gd name="connsiteY4-10" fmla="*/ 0 h 2991162"/>
              <a:gd name="connsiteX0-11" fmla="*/ 21771 w 1795084"/>
              <a:gd name="connsiteY0-12" fmla="*/ 38100 h 3029262"/>
              <a:gd name="connsiteX1-13" fmla="*/ 1795084 w 1795084"/>
              <a:gd name="connsiteY1-14" fmla="*/ 0 h 3029262"/>
              <a:gd name="connsiteX2-15" fmla="*/ 1746098 w 1795084"/>
              <a:gd name="connsiteY2-16" fmla="*/ 3029262 h 3029262"/>
              <a:gd name="connsiteX3-17" fmla="*/ 0 w 1795084"/>
              <a:gd name="connsiteY3-18" fmla="*/ 3029262 h 3029262"/>
              <a:gd name="connsiteX4-19" fmla="*/ 21771 w 1795084"/>
              <a:gd name="connsiteY4-20" fmla="*/ 38100 h 3029262"/>
              <a:gd name="connsiteX0-21" fmla="*/ 212271 w 1985584"/>
              <a:gd name="connsiteY0-22" fmla="*/ 38100 h 3067362"/>
              <a:gd name="connsiteX1-23" fmla="*/ 1985584 w 1985584"/>
              <a:gd name="connsiteY1-24" fmla="*/ 0 h 3067362"/>
              <a:gd name="connsiteX2-25" fmla="*/ 1936598 w 1985584"/>
              <a:gd name="connsiteY2-26" fmla="*/ 3029262 h 3067362"/>
              <a:gd name="connsiteX3-27" fmla="*/ 0 w 1985584"/>
              <a:gd name="connsiteY3-28" fmla="*/ 3067362 h 3067362"/>
              <a:gd name="connsiteX4-29" fmla="*/ 212271 w 1985584"/>
              <a:gd name="connsiteY4-30" fmla="*/ 38100 h 3067362"/>
              <a:gd name="connsiteX0-31" fmla="*/ 212271 w 1985584"/>
              <a:gd name="connsiteY0-32" fmla="*/ 38100 h 3110905"/>
              <a:gd name="connsiteX1-33" fmla="*/ 1985584 w 1985584"/>
              <a:gd name="connsiteY1-34" fmla="*/ 0 h 3110905"/>
              <a:gd name="connsiteX2-35" fmla="*/ 1800526 w 1985584"/>
              <a:gd name="connsiteY2-36" fmla="*/ 3110905 h 3110905"/>
              <a:gd name="connsiteX3-37" fmla="*/ 0 w 1985584"/>
              <a:gd name="connsiteY3-38" fmla="*/ 3067362 h 3110905"/>
              <a:gd name="connsiteX4-39" fmla="*/ 212271 w 1985584"/>
              <a:gd name="connsiteY4-40" fmla="*/ 38100 h 3110905"/>
              <a:gd name="connsiteX0-41" fmla="*/ 212271 w 1985584"/>
              <a:gd name="connsiteY0-42" fmla="*/ 16329 h 3110905"/>
              <a:gd name="connsiteX1-43" fmla="*/ 1985584 w 1985584"/>
              <a:gd name="connsiteY1-44" fmla="*/ 0 h 3110905"/>
              <a:gd name="connsiteX2-45" fmla="*/ 1800526 w 1985584"/>
              <a:gd name="connsiteY2-46" fmla="*/ 3110905 h 3110905"/>
              <a:gd name="connsiteX3-47" fmla="*/ 0 w 1985584"/>
              <a:gd name="connsiteY3-48" fmla="*/ 3067362 h 3110905"/>
              <a:gd name="connsiteX4-49" fmla="*/ 212271 w 1985584"/>
              <a:gd name="connsiteY4-50" fmla="*/ 16329 h 3110905"/>
              <a:gd name="connsiteX0-51" fmla="*/ 195942 w 1985584"/>
              <a:gd name="connsiteY0-52" fmla="*/ 21772 h 3110905"/>
              <a:gd name="connsiteX1-53" fmla="*/ 1985584 w 1985584"/>
              <a:gd name="connsiteY1-54" fmla="*/ 0 h 3110905"/>
              <a:gd name="connsiteX2-55" fmla="*/ 1800526 w 1985584"/>
              <a:gd name="connsiteY2-56" fmla="*/ 3110905 h 3110905"/>
              <a:gd name="connsiteX3-57" fmla="*/ 0 w 1985584"/>
              <a:gd name="connsiteY3-58" fmla="*/ 3067362 h 3110905"/>
              <a:gd name="connsiteX4-59" fmla="*/ 195942 w 1985584"/>
              <a:gd name="connsiteY4-60" fmla="*/ 21772 h 3110905"/>
              <a:gd name="connsiteX0-61" fmla="*/ 195942 w 1985584"/>
              <a:gd name="connsiteY0-62" fmla="*/ 21772 h 3110905"/>
              <a:gd name="connsiteX1-63" fmla="*/ 1985584 w 1985584"/>
              <a:gd name="connsiteY1-64" fmla="*/ 0 h 3110905"/>
              <a:gd name="connsiteX2-65" fmla="*/ 1831006 w 1985584"/>
              <a:gd name="connsiteY2-66" fmla="*/ 3110905 h 3110905"/>
              <a:gd name="connsiteX3-67" fmla="*/ 0 w 1985584"/>
              <a:gd name="connsiteY3-68" fmla="*/ 3067362 h 3110905"/>
              <a:gd name="connsiteX4-69" fmla="*/ 195942 w 1985584"/>
              <a:gd name="connsiteY4-70" fmla="*/ 21772 h 3110905"/>
              <a:gd name="connsiteX0-71" fmla="*/ 195942 w 1985584"/>
              <a:gd name="connsiteY0-72" fmla="*/ 21772 h 3110905"/>
              <a:gd name="connsiteX1-73" fmla="*/ 1985584 w 1985584"/>
              <a:gd name="connsiteY1-74" fmla="*/ 0 h 3110905"/>
              <a:gd name="connsiteX2-75" fmla="*/ 1831006 w 1985584"/>
              <a:gd name="connsiteY2-76" fmla="*/ 3110905 h 3110905"/>
              <a:gd name="connsiteX3-77" fmla="*/ 0 w 1985584"/>
              <a:gd name="connsiteY3-78" fmla="*/ 3075245 h 3110905"/>
              <a:gd name="connsiteX4-79" fmla="*/ 195942 w 1985584"/>
              <a:gd name="connsiteY4-80" fmla="*/ 21772 h 3110905"/>
              <a:gd name="connsiteX0-81" fmla="*/ 195942 w 1998431"/>
              <a:gd name="connsiteY0-82" fmla="*/ 28227 h 3117360"/>
              <a:gd name="connsiteX1-83" fmla="*/ 1998431 w 1998431"/>
              <a:gd name="connsiteY1-84" fmla="*/ 0 h 3117360"/>
              <a:gd name="connsiteX2-85" fmla="*/ 1831006 w 1998431"/>
              <a:gd name="connsiteY2-86" fmla="*/ 3117360 h 3117360"/>
              <a:gd name="connsiteX3-87" fmla="*/ 0 w 1998431"/>
              <a:gd name="connsiteY3-88" fmla="*/ 3081700 h 3117360"/>
              <a:gd name="connsiteX4-89" fmla="*/ 195942 w 1998431"/>
              <a:gd name="connsiteY4-90" fmla="*/ 28227 h 3117360"/>
              <a:gd name="connsiteX0-91" fmla="*/ 195942 w 2004855"/>
              <a:gd name="connsiteY0-92" fmla="*/ 60503 h 3149636"/>
              <a:gd name="connsiteX1-93" fmla="*/ 2004855 w 2004855"/>
              <a:gd name="connsiteY1-94" fmla="*/ 0 h 3149636"/>
              <a:gd name="connsiteX2-95" fmla="*/ 1831006 w 2004855"/>
              <a:gd name="connsiteY2-96" fmla="*/ 3149636 h 3149636"/>
              <a:gd name="connsiteX3-97" fmla="*/ 0 w 2004855"/>
              <a:gd name="connsiteY3-98" fmla="*/ 3113976 h 3149636"/>
              <a:gd name="connsiteX4-99" fmla="*/ 195942 w 2004855"/>
              <a:gd name="connsiteY4-100" fmla="*/ 60503 h 3149636"/>
              <a:gd name="connsiteX0-101" fmla="*/ 195942 w 2004855"/>
              <a:gd name="connsiteY0-102" fmla="*/ 47593 h 3136726"/>
              <a:gd name="connsiteX1-103" fmla="*/ 2004855 w 2004855"/>
              <a:gd name="connsiteY1-104" fmla="*/ 0 h 3136726"/>
              <a:gd name="connsiteX2-105" fmla="*/ 1831006 w 2004855"/>
              <a:gd name="connsiteY2-106" fmla="*/ 3136726 h 3136726"/>
              <a:gd name="connsiteX3-107" fmla="*/ 0 w 2004855"/>
              <a:gd name="connsiteY3-108" fmla="*/ 3101066 h 3136726"/>
              <a:gd name="connsiteX4-109" fmla="*/ 195942 w 2004855"/>
              <a:gd name="connsiteY4-110" fmla="*/ 47593 h 31367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04855" h="3136726">
                <a:moveTo>
                  <a:pt x="195942" y="47593"/>
                </a:moveTo>
                <a:lnTo>
                  <a:pt x="2004855" y="0"/>
                </a:lnTo>
                <a:lnTo>
                  <a:pt x="1831006" y="3136726"/>
                </a:lnTo>
                <a:lnTo>
                  <a:pt x="0" y="3101066"/>
                </a:lnTo>
                <a:lnTo>
                  <a:pt x="195942" y="475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 hasCustomPrompt="1"/>
          </p:nvPr>
        </p:nvSpPr>
        <p:spPr>
          <a:xfrm>
            <a:off x="0" y="215439"/>
            <a:ext cx="12192000" cy="710877"/>
          </a:xfrm>
          <a:prstGeom prst="rect">
            <a:avLst/>
          </a:prstGeom>
        </p:spPr>
        <p:txBody>
          <a:bodyPr lIns="144000"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523" y="1124744"/>
            <a:ext cx="7055584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056106" y="1124744"/>
            <a:ext cx="2112235" cy="5798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9168341" y="1124745"/>
            <a:ext cx="3023659" cy="163218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287022" y="1127084"/>
            <a:ext cx="9617956" cy="5644480"/>
            <a:chOff x="2687161" y="3731096"/>
            <a:chExt cx="5158677" cy="3027467"/>
          </a:xfrm>
          <a:solidFill>
            <a:schemeClr val="bg1">
              <a:alpha val="5000"/>
            </a:schemeClr>
          </a:solidFill>
        </p:grpSpPr>
        <p:sp>
          <p:nvSpPr>
            <p:cNvPr id="3" name="Freeform: Shape 2"/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/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/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/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/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/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/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/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  <a:endParaRPr lang="en-US" altLang="ko-KR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  <a:endParaRPr lang="en-US" altLang="ko-K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  <a:endParaRPr lang="en-US" altLang="ko-KR" sz="28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  <a:endParaRPr lang="en-US" altLang="ko-KR" sz="28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  <a:endParaRPr lang="en-US" altLang="ko-KR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47" hasCustomPrompt="1"/>
          </p:nvPr>
        </p:nvSpPr>
        <p:spPr>
          <a:xfrm>
            <a:off x="4358709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50" hasCustomPrompt="1"/>
          </p:nvPr>
        </p:nvSpPr>
        <p:spPr>
          <a:xfrm>
            <a:off x="7814285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6"/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/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9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wmf"/><Relationship Id="rId1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web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web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047436" y="469017"/>
            <a:ext cx="8050225" cy="4724427"/>
            <a:chOff x="2687161" y="3731096"/>
            <a:chExt cx="5158677" cy="3027467"/>
          </a:xfrm>
          <a:solidFill>
            <a:schemeClr val="bg1">
              <a:alpha val="20000"/>
            </a:schemeClr>
          </a:solidFill>
        </p:grpSpPr>
        <p:sp>
          <p:nvSpPr>
            <p:cNvPr id="65" name="Freeform: Shape 64"/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/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/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/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/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/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/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/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/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/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/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/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/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/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/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/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/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/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/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/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/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2" name="Oval 151"/>
          <p:cNvSpPr/>
          <p:nvPr/>
        </p:nvSpPr>
        <p:spPr>
          <a:xfrm rot="21060000" flipH="1">
            <a:off x="3790817" y="4337910"/>
            <a:ext cx="4981509" cy="50460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"/>
          <p:cNvGrpSpPr/>
          <p:nvPr/>
        </p:nvGrpSpPr>
        <p:grpSpPr>
          <a:xfrm>
            <a:off x="10116438" y="324415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/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/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/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/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/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/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/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/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/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/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390" name="Group 389"/>
          <p:cNvGrpSpPr/>
          <p:nvPr/>
        </p:nvGrpSpPr>
        <p:grpSpPr>
          <a:xfrm>
            <a:off x="809625" y="663575"/>
            <a:ext cx="9927590" cy="4871720"/>
            <a:chOff x="783771" y="541589"/>
            <a:chExt cx="10374271" cy="5301862"/>
          </a:xfrm>
        </p:grpSpPr>
        <p:sp>
          <p:nvSpPr>
            <p:cNvPr id="347" name="Oval 346"/>
            <p:cNvSpPr/>
            <p:nvPr/>
          </p:nvSpPr>
          <p:spPr>
            <a:xfrm>
              <a:off x="8911710" y="2318515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2681342" y="4609649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5" name="Oval 344"/>
            <p:cNvSpPr/>
            <p:nvPr/>
          </p:nvSpPr>
          <p:spPr>
            <a:xfrm>
              <a:off x="5227330" y="2957051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7701885" y="2178338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4296249" y="4809400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7016376" y="3513792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0" name="Straight Connector 349"/>
            <p:cNvCxnSpPr/>
            <p:nvPr/>
          </p:nvCxnSpPr>
          <p:spPr>
            <a:xfrm flipV="1">
              <a:off x="783771" y="4781171"/>
              <a:ext cx="1897571" cy="1062280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2" name="Straight Connector 351"/>
            <p:cNvCxnSpPr>
              <a:stCxn id="348" idx="2"/>
              <a:endCxn id="344" idx="6"/>
            </p:cNvCxnSpPr>
            <p:nvPr/>
          </p:nvCxnSpPr>
          <p:spPr>
            <a:xfrm flipH="1" flipV="1">
              <a:off x="2892724" y="4715340"/>
              <a:ext cx="1403525" cy="199751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5" name="Straight Connector 354"/>
            <p:cNvCxnSpPr>
              <a:stCxn id="345" idx="3"/>
              <a:endCxn id="348" idx="7"/>
            </p:cNvCxnSpPr>
            <p:nvPr/>
          </p:nvCxnSpPr>
          <p:spPr>
            <a:xfrm flipH="1">
              <a:off x="4476675" y="3137477"/>
              <a:ext cx="781611" cy="1702879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8" name="Straight Connector 357"/>
            <p:cNvCxnSpPr>
              <a:stCxn id="349" idx="2"/>
              <a:endCxn id="345" idx="6"/>
            </p:cNvCxnSpPr>
            <p:nvPr/>
          </p:nvCxnSpPr>
          <p:spPr>
            <a:xfrm flipH="1" flipV="1">
              <a:off x="5438712" y="3062742"/>
              <a:ext cx="1577664" cy="556741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2" name="Straight Connector 361"/>
            <p:cNvCxnSpPr>
              <a:stCxn id="346" idx="3"/>
              <a:endCxn id="349" idx="7"/>
            </p:cNvCxnSpPr>
            <p:nvPr/>
          </p:nvCxnSpPr>
          <p:spPr>
            <a:xfrm flipH="1">
              <a:off x="7196802" y="2358764"/>
              <a:ext cx="536039" cy="1185984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5" name="Straight Connector 364"/>
            <p:cNvCxnSpPr>
              <a:stCxn id="346" idx="6"/>
              <a:endCxn id="347" idx="2"/>
            </p:cNvCxnSpPr>
            <p:nvPr/>
          </p:nvCxnSpPr>
          <p:spPr>
            <a:xfrm>
              <a:off x="7913267" y="2284029"/>
              <a:ext cx="998443" cy="140177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9" name="Straight Connector 368"/>
            <p:cNvCxnSpPr>
              <a:stCxn id="347" idx="7"/>
            </p:cNvCxnSpPr>
            <p:nvPr/>
          </p:nvCxnSpPr>
          <p:spPr>
            <a:xfrm flipV="1">
              <a:off x="9092136" y="541589"/>
              <a:ext cx="2065906" cy="1807882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983095" y="1141182"/>
            <a:ext cx="7324350" cy="3464857"/>
            <a:chOff x="2769103" y="2028607"/>
            <a:chExt cx="7324350" cy="3464857"/>
          </a:xfrm>
          <a:scene3d>
            <a:camera prst="isometricOffAxis1Right">
              <a:rot lat="1080000" lon="19200000" rev="0"/>
            </a:camera>
            <a:lightRig rig="threePt" dir="t"/>
          </a:scene3d>
        </p:grpSpPr>
        <p:sp>
          <p:nvSpPr>
            <p:cNvPr id="2" name="Rectangle 1"/>
            <p:cNvSpPr/>
            <p:nvPr/>
          </p:nvSpPr>
          <p:spPr>
            <a:xfrm>
              <a:off x="4545875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/>
              <a:bevelB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P</a:t>
              </a:r>
              <a:endPara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16583" y="2210906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/>
              <a:bevelB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Bell MT" panose="02020503060305020303" pitchFamily="18" charset="0"/>
                </a:rPr>
                <a:t>R</a:t>
              </a:r>
              <a:endParaRPr lang="en-US" sz="4000" dirty="0">
                <a:solidFill>
                  <a:schemeClr val="bg1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87291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/>
              <a:bevelB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O</a:t>
              </a:r>
              <a:endPara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7999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/>
              <a:bevelB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F</a:t>
              </a:r>
              <a:endPara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8707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/>
              <a:bevelB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I</a:t>
              </a:r>
              <a:endPara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399415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/>
              <a:bevelB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T</a:t>
              </a:r>
              <a:endPara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16583" y="3085011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/>
              <a:bevelB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Bell MT" panose="02020503060305020303" pitchFamily="18" charset="0"/>
                </a:rPr>
                <a:t>I</a:t>
              </a:r>
              <a:endParaRPr lang="en-US" sz="4000" dirty="0">
                <a:solidFill>
                  <a:schemeClr val="bg1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16583" y="3945249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/>
              <a:bevelB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Bell MT" panose="02020503060305020303" pitchFamily="18" charset="0"/>
                </a:rPr>
                <a:t>S</a:t>
              </a:r>
              <a:endParaRPr lang="en-US" sz="4000" dirty="0">
                <a:solidFill>
                  <a:schemeClr val="bg1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16583" y="4805487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/>
              <a:bevelB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Bell MT" panose="02020503060305020303" pitchFamily="18" charset="0"/>
                </a:rPr>
                <a:t>K</a:t>
              </a:r>
              <a:endParaRPr lang="en-US" sz="4000" dirty="0">
                <a:solidFill>
                  <a:schemeClr val="bg1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45874" y="3945249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/>
              <a:bevelB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O</a:t>
              </a:r>
              <a:endPara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775165" y="3945249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/>
              <a:bevelB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L</a:t>
              </a:r>
              <a:endPara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096000" y="3942025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/>
              <a:bevelB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S</a:t>
              </a:r>
              <a:endPara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5400000">
              <a:off x="9096256" y="2102474"/>
              <a:ext cx="1071063" cy="923330"/>
            </a:xfrm>
            <a:prstGeom prst="triangle">
              <a:avLst/>
            </a:prstGeom>
            <a:ln>
              <a:noFill/>
            </a:ln>
            <a:sp3d extrusionH="508000" prstMaterial="matte">
              <a:bevelT/>
              <a:bevelB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Bell MT" panose="02020503060305020303" pitchFamily="18" charset="0"/>
              </a:endParaRPr>
            </a:p>
          </p:txBody>
        </p:sp>
        <p:sp>
          <p:nvSpPr>
            <p:cNvPr id="38" name="Isosceles Triangle 37"/>
            <p:cNvSpPr/>
            <p:nvPr/>
          </p:nvSpPr>
          <p:spPr>
            <a:xfrm rot="16200000">
              <a:off x="2695236" y="3824347"/>
              <a:ext cx="1071063" cy="923330"/>
            </a:xfrm>
            <a:prstGeom prst="triangle">
              <a:avLst/>
            </a:prstGeom>
            <a:ln>
              <a:noFill/>
            </a:ln>
            <a:sp3d extrusionH="508000" prstMaterial="matte">
              <a:bevelT/>
              <a:bevelB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Bell MT" panose="02020503060305020303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17360" y="4333170"/>
            <a:ext cx="4676140" cy="1202164"/>
            <a:chOff x="9597972" y="1263524"/>
            <a:chExt cx="5502910" cy="1202367"/>
          </a:xfrm>
        </p:grpSpPr>
        <p:sp>
          <p:nvSpPr>
            <p:cNvPr id="10" name="TextBox 7"/>
            <p:cNvSpPr txBox="1"/>
            <p:nvPr/>
          </p:nvSpPr>
          <p:spPr>
            <a:xfrm>
              <a:off x="9597972" y="1263524"/>
              <a:ext cx="5502910" cy="8300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Cazenove Capital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9748296" y="2005438"/>
              <a:ext cx="4777096" cy="4604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p>
              <a:r>
                <a:rPr lang="en-US" altLang="en-US" sz="2400" b="1" dirty="0">
                  <a:solidFill>
                    <a:srgbClr val="E62601"/>
                  </a:solidFill>
                  <a:cs typeface="Arial" panose="020B0604020202020204" pitchFamily="34" charset="0"/>
                </a:rPr>
                <a:t>Empowering You to Thrive!</a:t>
              </a:r>
              <a:endParaRPr lang="en-US" altLang="en-US" sz="2400" b="1" dirty="0">
                <a:solidFill>
                  <a:srgbClr val="E62601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-635"/>
            <a:ext cx="1219327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047436" y="395992"/>
            <a:ext cx="8050225" cy="4724427"/>
            <a:chOff x="2687161" y="3731096"/>
            <a:chExt cx="5158677" cy="3027467"/>
          </a:xfrm>
          <a:solidFill>
            <a:schemeClr val="bg1">
              <a:alpha val="20000"/>
            </a:schemeClr>
          </a:solidFill>
        </p:grpSpPr>
        <p:sp>
          <p:nvSpPr>
            <p:cNvPr id="65" name="Freeform: Shape 64"/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/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/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/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/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/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/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/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/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/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/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/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/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/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/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/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/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/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/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/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/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2" name="Oval 151"/>
          <p:cNvSpPr/>
          <p:nvPr/>
        </p:nvSpPr>
        <p:spPr>
          <a:xfrm rot="21060000" flipH="1">
            <a:off x="3790817" y="4337910"/>
            <a:ext cx="4981509" cy="50460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"/>
          <p:cNvGrpSpPr/>
          <p:nvPr/>
        </p:nvGrpSpPr>
        <p:grpSpPr>
          <a:xfrm>
            <a:off x="10116438" y="324415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/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/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/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/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/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/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/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/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/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/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11" name="TextBox 8"/>
          <p:cNvSpPr txBox="1"/>
          <p:nvPr/>
        </p:nvSpPr>
        <p:spPr>
          <a:xfrm>
            <a:off x="5311140" y="1456690"/>
            <a:ext cx="6585585" cy="46196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571500" indent="-571500">
              <a:lnSpc>
                <a:spcPct val="190000"/>
              </a:lnSpc>
              <a:buFont typeface="Wingdings" panose="05000000000000000000" charset="0"/>
              <a:buChar char="v"/>
            </a:pPr>
            <a:r>
              <a:rPr lang="en-US" altLang="en-US" sz="28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Tariffs Are Shaking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Investor Confidence</a:t>
            </a:r>
            <a:endParaRPr lang="en-US" altLang="en-US" sz="2800" b="1" dirty="0">
              <a:solidFill>
                <a:srgbClr val="00B050"/>
              </a:solidFill>
              <a:cs typeface="Arial" panose="020B0604020202020204" pitchFamily="34" charset="0"/>
              <a:sym typeface="+mn-ea"/>
            </a:endParaRPr>
          </a:p>
          <a:p>
            <a:pPr marL="571500" indent="-571500">
              <a:lnSpc>
                <a:spcPct val="190000"/>
              </a:lnSpc>
              <a:buFont typeface="Wingdings" panose="05000000000000000000" charset="0"/>
              <a:buChar char="v"/>
            </a:pPr>
            <a:r>
              <a:rPr lang="en-US" altLang="en-US" sz="28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The Fear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Meter Is Rising</a:t>
            </a:r>
            <a:r>
              <a:rPr lang="en-US" altLang="en-US" sz="28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—So We Adjusted</a:t>
            </a:r>
            <a:endParaRPr lang="en-US" altLang="en-US" sz="2800" b="1" dirty="0">
              <a:solidFill>
                <a:srgbClr val="00B050"/>
              </a:solidFill>
              <a:cs typeface="Arial" panose="020B0604020202020204" pitchFamily="34" charset="0"/>
              <a:sym typeface="+mn-ea"/>
            </a:endParaRPr>
          </a:p>
          <a:p>
            <a:pPr marL="571500" indent="-571500">
              <a:lnSpc>
                <a:spcPct val="190000"/>
              </a:lnSpc>
              <a:buFont typeface="Wingdings" panose="05000000000000000000" charset="0"/>
              <a:buChar char="v"/>
            </a:pPr>
            <a:r>
              <a:rPr lang="en-US" altLang="en-US" sz="28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What Could Happen Next—and How We’re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Staying Ready</a:t>
            </a:r>
            <a:endParaRPr lang="en-US" altLang="en-US" sz="2800" b="1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Text Placeholder 1"/>
          <p:cNvSpPr>
            <a:spLocks noGrp="1"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400" dirty="0">
                <a:solidFill>
                  <a:schemeClr val="bg1"/>
                </a:solidFill>
                <a:sym typeface="+mn-ea"/>
              </a:rPr>
              <a:t>Tariffs Causing Market Ups and Downs</a:t>
            </a:r>
            <a:endParaRPr lang="en-US" altLang="en-US" sz="4400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23215" y="2284730"/>
            <a:ext cx="4860290" cy="3286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047436" y="395992"/>
            <a:ext cx="8050225" cy="4724427"/>
            <a:chOff x="2687161" y="3731096"/>
            <a:chExt cx="5158677" cy="3027467"/>
          </a:xfrm>
          <a:solidFill>
            <a:schemeClr val="bg1">
              <a:alpha val="20000"/>
            </a:schemeClr>
          </a:solidFill>
        </p:grpSpPr>
        <p:sp>
          <p:nvSpPr>
            <p:cNvPr id="65" name="Freeform: Shape 64"/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/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/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/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/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/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/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/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/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/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/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/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/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/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/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/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/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/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/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/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/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2" name="Oval 151"/>
          <p:cNvSpPr/>
          <p:nvPr/>
        </p:nvSpPr>
        <p:spPr>
          <a:xfrm rot="21060000" flipH="1">
            <a:off x="3790817" y="4337910"/>
            <a:ext cx="4981509" cy="50460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"/>
          <p:cNvGrpSpPr/>
          <p:nvPr/>
        </p:nvGrpSpPr>
        <p:grpSpPr>
          <a:xfrm>
            <a:off x="10116438" y="324415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/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/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/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/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/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/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/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/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/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/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11" name="TextBox 8"/>
          <p:cNvSpPr txBox="1"/>
          <p:nvPr/>
        </p:nvSpPr>
        <p:spPr>
          <a:xfrm>
            <a:off x="5311140" y="1456690"/>
            <a:ext cx="6585585" cy="46196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571500" indent="-571500">
              <a:lnSpc>
                <a:spcPct val="260000"/>
              </a:lnSpc>
              <a:buFont typeface="Wingdings" panose="05000000000000000000" charset="0"/>
              <a:buChar char="v"/>
            </a:pPr>
            <a:r>
              <a:rPr lang="en-US" altLang="en-US" sz="30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Staying Safe in a </a:t>
            </a:r>
            <a:r>
              <a:rPr lang="en-US" altLang="en-US" sz="3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Shaky Market</a:t>
            </a:r>
            <a:endParaRPr lang="en-US" altLang="en-US" sz="3000" b="1" dirty="0">
              <a:solidFill>
                <a:srgbClr val="00B050"/>
              </a:solidFill>
              <a:cs typeface="Arial" panose="020B0604020202020204" pitchFamily="34" charset="0"/>
              <a:sym typeface="+mn-ea"/>
            </a:endParaRPr>
          </a:p>
          <a:p>
            <a:pPr marL="571500" indent="-571500">
              <a:lnSpc>
                <a:spcPct val="260000"/>
              </a:lnSpc>
              <a:buFont typeface="Wingdings" panose="05000000000000000000" charset="0"/>
              <a:buChar char="v"/>
            </a:pPr>
            <a:r>
              <a:rPr lang="en-US" altLang="en-US" sz="30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Ready to Shift into </a:t>
            </a:r>
            <a:r>
              <a:rPr lang="en-US" altLang="en-US" sz="3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Growth Mode</a:t>
            </a:r>
            <a:endParaRPr lang="en-US" altLang="en-US" sz="3000" b="1" dirty="0">
              <a:solidFill>
                <a:srgbClr val="00B050"/>
              </a:solidFill>
              <a:cs typeface="Arial" panose="020B0604020202020204" pitchFamily="34" charset="0"/>
              <a:sym typeface="+mn-ea"/>
            </a:endParaRPr>
          </a:p>
          <a:p>
            <a:pPr marL="571500" indent="-571500">
              <a:lnSpc>
                <a:spcPct val="260000"/>
              </a:lnSpc>
              <a:buFont typeface="Wingdings" panose="05000000000000000000" charset="0"/>
              <a:buChar char="v"/>
            </a:pPr>
            <a:r>
              <a:rPr lang="en-US" altLang="en-US" sz="30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A Flexible Plan for </a:t>
            </a:r>
            <a:r>
              <a:rPr lang="en-US" altLang="en-US" sz="3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Strong Results</a:t>
            </a:r>
            <a:endParaRPr lang="en-US" altLang="en-US" sz="3000" b="1" dirty="0">
              <a:solidFill>
                <a:srgbClr val="00B050"/>
              </a:solidFill>
              <a:cs typeface="Arial" panose="020B0604020202020204" pitchFamily="34" charset="0"/>
              <a:sym typeface="+mn-ea"/>
            </a:endParaRPr>
          </a:p>
          <a:p>
            <a:pPr marL="571500" indent="-571500">
              <a:lnSpc>
                <a:spcPct val="260000"/>
              </a:lnSpc>
              <a:buFont typeface="Wingdings" panose="05000000000000000000" charset="0"/>
              <a:buChar char="v"/>
            </a:pPr>
            <a:endParaRPr lang="en-US" altLang="en-US" sz="3000" b="1" dirty="0">
              <a:solidFill>
                <a:srgbClr val="00B050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Text Placeholder 1"/>
          <p:cNvSpPr>
            <a:spLocks noGrp="1"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400" dirty="0">
                <a:solidFill>
                  <a:schemeClr val="bg1"/>
                </a:solidFill>
                <a:sym typeface="+mn-ea"/>
              </a:rPr>
              <a:t>Our Plan: Safe Mode vs. Growth Mode</a:t>
            </a:r>
            <a:endParaRPr lang="en-US" altLang="en-US" sz="4400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65430" y="1995805"/>
            <a:ext cx="5045710" cy="29362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>
          <a:xfrm flipH="1">
            <a:off x="3888120" y="0"/>
            <a:ext cx="8303879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6604660" y="3774462"/>
            <a:ext cx="5502910" cy="1290523"/>
            <a:chOff x="9597972" y="1263594"/>
            <a:chExt cx="5502910" cy="1290523"/>
          </a:xfrm>
        </p:grpSpPr>
        <p:sp>
          <p:nvSpPr>
            <p:cNvPr id="10" name="TextBox 7"/>
            <p:cNvSpPr txBox="1"/>
            <p:nvPr/>
          </p:nvSpPr>
          <p:spPr>
            <a:xfrm>
              <a:off x="9597972" y="1263594"/>
              <a:ext cx="5502910" cy="8299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p>
              <a:r>
                <a:rPr lang="en-US" altLang="ko-KR" sz="48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Cazenove Capital</a:t>
              </a:r>
              <a:endParaRPr lang="en-US" altLang="ko-KR" sz="4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9748296" y="2093742"/>
              <a:ext cx="4777096" cy="4603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p>
              <a:r>
                <a:rPr lang="en-US" altLang="en-US" sz="2400" b="1" dirty="0">
                  <a:solidFill>
                    <a:srgbClr val="FF0000"/>
                  </a:solidFill>
                  <a:highlight>
                    <a:srgbClr val="FFFF00"/>
                  </a:highlight>
                  <a:cs typeface="Arial" panose="020B0604020202020204" pitchFamily="34" charset="0"/>
                </a:rPr>
                <a:t>Empowering You to Thrive!</a:t>
              </a:r>
              <a:endParaRPr lang="en-US" altLang="en-US" sz="2400" b="1" dirty="0">
                <a:solidFill>
                  <a:srgbClr val="FF0000"/>
                </a:solidFill>
                <a:highlight>
                  <a:srgbClr val="FFFF00"/>
                </a:highlight>
                <a:cs typeface="Arial" panose="020B0604020202020204" pitchFamily="34" charset="0"/>
              </a:endParaRPr>
            </a:p>
          </p:txBody>
        </p:sp>
      </p:grpSp>
      <p:sp>
        <p:nvSpPr>
          <p:cNvPr id="3" name="TextBox 7"/>
          <p:cNvSpPr txBox="1"/>
          <p:nvPr/>
        </p:nvSpPr>
        <p:spPr>
          <a:xfrm>
            <a:off x="6755130" y="5064760"/>
            <a:ext cx="4588510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Phase II</a:t>
            </a:r>
            <a:endParaRPr lang="en-US" altLang="ko-KR" sz="4800" b="1" dirty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047436" y="395992"/>
            <a:ext cx="8050225" cy="4724427"/>
            <a:chOff x="2687161" y="3731096"/>
            <a:chExt cx="5158677" cy="3027467"/>
          </a:xfrm>
          <a:solidFill>
            <a:schemeClr val="bg1">
              <a:alpha val="20000"/>
            </a:schemeClr>
          </a:solidFill>
        </p:grpSpPr>
        <p:sp>
          <p:nvSpPr>
            <p:cNvPr id="65" name="Freeform: Shape 64"/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/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/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/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/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/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/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/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/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/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/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/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/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/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/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/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/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/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/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/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/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2" name="Oval 151"/>
          <p:cNvSpPr/>
          <p:nvPr/>
        </p:nvSpPr>
        <p:spPr>
          <a:xfrm rot="21060000" flipH="1">
            <a:off x="3790817" y="4337910"/>
            <a:ext cx="4981509" cy="50460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"/>
          <p:cNvGrpSpPr/>
          <p:nvPr/>
        </p:nvGrpSpPr>
        <p:grpSpPr>
          <a:xfrm>
            <a:off x="10116438" y="324415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/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/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/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/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/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/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/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/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/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/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11" name="TextBox 8"/>
          <p:cNvSpPr txBox="1"/>
          <p:nvPr/>
        </p:nvSpPr>
        <p:spPr>
          <a:xfrm>
            <a:off x="5311140" y="1332230"/>
            <a:ext cx="6816090" cy="46196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571500" indent="-571500" algn="l">
              <a:lnSpc>
                <a:spcPct val="230000"/>
              </a:lnSpc>
              <a:buFont typeface="Wingdings" panose="05000000000000000000" charset="0"/>
              <a:buChar char="v"/>
            </a:pPr>
            <a:r>
              <a:rPr lang="en-US" altLang="en-US" sz="28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A Strong Plan for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Big Growth</a:t>
            </a:r>
            <a:endParaRPr lang="en-US" altLang="en-US" sz="2800" b="1" dirty="0">
              <a:solidFill>
                <a:srgbClr val="00B050"/>
              </a:solidFill>
              <a:cs typeface="Arial" panose="020B0604020202020204" pitchFamily="34" charset="0"/>
              <a:sym typeface="+mn-ea"/>
            </a:endParaRPr>
          </a:p>
          <a:p>
            <a:pPr marL="571500" indent="-571500" algn="l">
              <a:lnSpc>
                <a:spcPct val="230000"/>
              </a:lnSpc>
              <a:buFont typeface="Wingdings" panose="05000000000000000000" charset="0"/>
              <a:buChar char="v"/>
            </a:pPr>
            <a:r>
              <a:rPr lang="en-US" altLang="en-US" sz="28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Simple Targets,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Real Profits</a:t>
            </a:r>
            <a:endParaRPr lang="en-US" altLang="en-US" sz="2800" b="1" dirty="0">
              <a:solidFill>
                <a:srgbClr val="00B050"/>
              </a:solidFill>
              <a:cs typeface="Arial" panose="020B0604020202020204" pitchFamily="34" charset="0"/>
              <a:sym typeface="+mn-ea"/>
            </a:endParaRPr>
          </a:p>
          <a:p>
            <a:pPr marL="571500" indent="-571500" algn="l">
              <a:lnSpc>
                <a:spcPct val="230000"/>
              </a:lnSpc>
              <a:buFont typeface="Wingdings" panose="05000000000000000000" charset="0"/>
              <a:buChar char="v"/>
            </a:pPr>
            <a:r>
              <a:rPr lang="en-US" altLang="en-US" sz="28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Looking Ahead with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Confidence</a:t>
            </a:r>
            <a:endParaRPr lang="en-US" altLang="en-US" sz="2800" b="1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  <a:p>
            <a:pPr marL="571500" indent="-571500" algn="l">
              <a:lnSpc>
                <a:spcPct val="230000"/>
              </a:lnSpc>
              <a:buFont typeface="Wingdings" panose="05000000000000000000" charset="0"/>
              <a:buChar char="v"/>
            </a:pPr>
            <a:r>
              <a:rPr lang="en-US" altLang="en-US" sz="28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Rotational Compounding: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Growing </a:t>
            </a:r>
            <a:r>
              <a:rPr lang="en-US" altLang="en-US" sz="28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Smarter</a:t>
            </a:r>
            <a:endParaRPr lang="en-US" altLang="en-US" sz="2800" b="1" dirty="0">
              <a:solidFill>
                <a:srgbClr val="00B050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Text Placeholder 1"/>
          <p:cNvSpPr>
            <a:spLocks noGrp="1"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400" dirty="0">
                <a:solidFill>
                  <a:schemeClr val="bg1"/>
                </a:solidFill>
                <a:sym typeface="+mn-ea"/>
              </a:rPr>
              <a:t>Our Main Stocks and Profit Goals</a:t>
            </a:r>
            <a:endParaRPr lang="en-US" altLang="en-US" sz="4400" dirty="0">
              <a:solidFill>
                <a:schemeClr val="bg1"/>
              </a:solidFill>
              <a:sym typeface="+mn-ea"/>
            </a:endParaRPr>
          </a:p>
        </p:txBody>
      </p:sp>
      <p:graphicFrame>
        <p:nvGraphicFramePr>
          <p:cNvPr id="5" name="Object 4"/>
          <p:cNvGraphicFramePr/>
          <p:nvPr/>
        </p:nvGraphicFramePr>
        <p:xfrm>
          <a:off x="166370" y="2165350"/>
          <a:ext cx="5145405" cy="287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8352790" imgH="8572500" progId="Paint.Picture">
                  <p:embed/>
                </p:oleObj>
              </mc:Choice>
              <mc:Fallback>
                <p:oleObj name="" r:id="rId1" imgW="8352790" imgH="857250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6370" y="2165350"/>
                        <a:ext cx="5145405" cy="2875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Placeholder 1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047436" y="395992"/>
            <a:ext cx="8050225" cy="4724427"/>
            <a:chOff x="2687161" y="3731096"/>
            <a:chExt cx="5158677" cy="3027467"/>
          </a:xfrm>
          <a:solidFill>
            <a:schemeClr val="bg1">
              <a:alpha val="20000"/>
            </a:schemeClr>
          </a:solidFill>
        </p:grpSpPr>
        <p:sp>
          <p:nvSpPr>
            <p:cNvPr id="65" name="Freeform: Shape 64"/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/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/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/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/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/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/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/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/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/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/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/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/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/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/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/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/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/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/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/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/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2" name="Oval 151"/>
          <p:cNvSpPr/>
          <p:nvPr/>
        </p:nvSpPr>
        <p:spPr>
          <a:xfrm rot="21060000" flipH="1">
            <a:off x="3790817" y="4337910"/>
            <a:ext cx="4981509" cy="50460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"/>
          <p:cNvGrpSpPr/>
          <p:nvPr/>
        </p:nvGrpSpPr>
        <p:grpSpPr>
          <a:xfrm>
            <a:off x="10116438" y="324415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/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/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/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/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/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/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/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/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/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/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11" name="TextBox 8"/>
          <p:cNvSpPr txBox="1"/>
          <p:nvPr/>
        </p:nvSpPr>
        <p:spPr>
          <a:xfrm>
            <a:off x="5311140" y="1332230"/>
            <a:ext cx="6816090" cy="46196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571500" indent="-571500" algn="l">
              <a:lnSpc>
                <a:spcPct val="210000"/>
              </a:lnSpc>
              <a:buFont typeface="Wingdings" panose="05000000000000000000" charset="0"/>
              <a:buChar char="v"/>
            </a:pPr>
            <a:r>
              <a:rPr lang="en-US" altLang="en-US" sz="28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Keeping Our Portfolio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Strong</a:t>
            </a:r>
            <a:endParaRPr lang="en-US" altLang="en-US" sz="2800" b="1" dirty="0">
              <a:solidFill>
                <a:srgbClr val="00B050"/>
              </a:solidFill>
              <a:cs typeface="Arial" panose="020B0604020202020204" pitchFamily="34" charset="0"/>
              <a:sym typeface="+mn-ea"/>
            </a:endParaRPr>
          </a:p>
          <a:p>
            <a:pPr marL="571500" indent="-571500" algn="l">
              <a:lnSpc>
                <a:spcPct val="210000"/>
              </a:lnSpc>
              <a:buFont typeface="Wingdings" panose="05000000000000000000" charset="0"/>
              <a:buChar char="v"/>
            </a:pPr>
            <a:r>
              <a:rPr lang="en-US" altLang="en-US" sz="28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Managing Risks with a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Smart Trading</a:t>
            </a:r>
            <a:r>
              <a:rPr lang="en-US" altLang="en-US" sz="28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 System</a:t>
            </a:r>
            <a:endParaRPr lang="en-US" altLang="en-US" sz="2800" b="1" dirty="0">
              <a:solidFill>
                <a:srgbClr val="00B050"/>
              </a:solidFill>
              <a:cs typeface="Arial" panose="020B0604020202020204" pitchFamily="34" charset="0"/>
              <a:sym typeface="+mn-ea"/>
            </a:endParaRPr>
          </a:p>
          <a:p>
            <a:pPr marL="571500" indent="-571500" algn="l">
              <a:lnSpc>
                <a:spcPct val="210000"/>
              </a:lnSpc>
              <a:buFont typeface="Wingdings" panose="05000000000000000000" charset="0"/>
              <a:buChar char="v"/>
            </a:pPr>
            <a:r>
              <a:rPr lang="en-US" altLang="en-US" sz="28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Weekly Portfolio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Check and Adjustments</a:t>
            </a:r>
            <a:endParaRPr lang="en-US" altLang="en-US" sz="2800" b="1" dirty="0">
              <a:solidFill>
                <a:srgbClr val="00B050"/>
              </a:solidFill>
              <a:cs typeface="Arial" panose="020B0604020202020204" pitchFamily="34" charset="0"/>
              <a:sym typeface="+mn-ea"/>
            </a:endParaRPr>
          </a:p>
          <a:p>
            <a:pPr marL="571500" indent="-571500" algn="l">
              <a:lnSpc>
                <a:spcPct val="210000"/>
              </a:lnSpc>
              <a:buFont typeface="Wingdings" panose="05000000000000000000" charset="0"/>
              <a:buChar char="v"/>
            </a:pPr>
            <a:r>
              <a:rPr lang="en-US" altLang="en-US" sz="28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Smart, Cautious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Growth</a:t>
            </a:r>
            <a:endParaRPr lang="en-US" altLang="en-US" sz="2800" b="1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Text Placeholder 1"/>
          <p:cNvSpPr>
            <a:spLocks noGrp="1"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400" dirty="0">
                <a:solidFill>
                  <a:schemeClr val="bg1"/>
                </a:solidFill>
                <a:sym typeface="+mn-ea"/>
              </a:rPr>
              <a:t>Keeping Our Portfolio Strong and Safe</a:t>
            </a:r>
            <a:endParaRPr lang="en-US" altLang="en-US" sz="4400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106045" y="1856740"/>
            <a:ext cx="4976495" cy="37318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>
          <a:xfrm flipH="1">
            <a:off x="3888120" y="0"/>
            <a:ext cx="8303879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6604660" y="3774462"/>
            <a:ext cx="5502910" cy="1290523"/>
            <a:chOff x="9597972" y="1263594"/>
            <a:chExt cx="5502910" cy="1290523"/>
          </a:xfrm>
        </p:grpSpPr>
        <p:sp>
          <p:nvSpPr>
            <p:cNvPr id="10" name="TextBox 7"/>
            <p:cNvSpPr txBox="1"/>
            <p:nvPr/>
          </p:nvSpPr>
          <p:spPr>
            <a:xfrm>
              <a:off x="9597972" y="1263594"/>
              <a:ext cx="5502910" cy="8299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p>
              <a:r>
                <a:rPr lang="en-US" altLang="ko-KR" sz="48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Cazenove Capital</a:t>
              </a:r>
              <a:endParaRPr lang="en-US" altLang="ko-KR" sz="4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9748296" y="2093742"/>
              <a:ext cx="4777096" cy="4603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p>
              <a:r>
                <a:rPr lang="en-US" altLang="en-US" sz="2400" b="1" dirty="0">
                  <a:solidFill>
                    <a:srgbClr val="FF0000"/>
                  </a:solidFill>
                  <a:highlight>
                    <a:srgbClr val="FFFF00"/>
                  </a:highlight>
                  <a:cs typeface="Arial" panose="020B0604020202020204" pitchFamily="34" charset="0"/>
                </a:rPr>
                <a:t>Empowering You to Thrive!</a:t>
              </a:r>
              <a:endParaRPr lang="en-US" altLang="en-US" sz="2400" b="1" dirty="0">
                <a:solidFill>
                  <a:srgbClr val="FF0000"/>
                </a:solidFill>
                <a:highlight>
                  <a:srgbClr val="FFFF00"/>
                </a:highlight>
                <a:cs typeface="Arial" panose="020B0604020202020204" pitchFamily="34" charset="0"/>
              </a:endParaRPr>
            </a:p>
          </p:txBody>
        </p:sp>
      </p:grpSp>
      <p:sp>
        <p:nvSpPr>
          <p:cNvPr id="3" name="TextBox 7"/>
          <p:cNvSpPr txBox="1"/>
          <p:nvPr/>
        </p:nvSpPr>
        <p:spPr>
          <a:xfrm>
            <a:off x="6755130" y="5064760"/>
            <a:ext cx="4588510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Phase II</a:t>
            </a:r>
            <a:endParaRPr lang="en-US" altLang="ko-KR" sz="4800" b="1" dirty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3265" y="1352271"/>
            <a:ext cx="8127161" cy="4153457"/>
            <a:chOff x="783771" y="541589"/>
            <a:chExt cx="10374271" cy="5301862"/>
          </a:xfrm>
        </p:grpSpPr>
        <p:sp>
          <p:nvSpPr>
            <p:cNvPr id="7" name="Oval 6"/>
            <p:cNvSpPr/>
            <p:nvPr/>
          </p:nvSpPr>
          <p:spPr>
            <a:xfrm>
              <a:off x="8911710" y="2318515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681342" y="4609649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227330" y="2957051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701885" y="2178338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296249" y="4809400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016376" y="3513792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3771" y="4781171"/>
              <a:ext cx="1897571" cy="1062280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>
              <a:stCxn id="11" idx="2"/>
              <a:endCxn id="8" idx="6"/>
            </p:cNvCxnSpPr>
            <p:nvPr/>
          </p:nvCxnSpPr>
          <p:spPr>
            <a:xfrm flipH="1" flipV="1">
              <a:off x="2892724" y="4715340"/>
              <a:ext cx="1403525" cy="199751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Straight Connector 14"/>
            <p:cNvCxnSpPr>
              <a:stCxn id="9" idx="3"/>
              <a:endCxn id="11" idx="7"/>
            </p:cNvCxnSpPr>
            <p:nvPr/>
          </p:nvCxnSpPr>
          <p:spPr>
            <a:xfrm flipH="1">
              <a:off x="4476675" y="3137477"/>
              <a:ext cx="781611" cy="1702879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Straight Connector 15"/>
            <p:cNvCxnSpPr>
              <a:stCxn id="12" idx="2"/>
              <a:endCxn id="9" idx="6"/>
            </p:cNvCxnSpPr>
            <p:nvPr/>
          </p:nvCxnSpPr>
          <p:spPr>
            <a:xfrm flipH="1" flipV="1">
              <a:off x="5438712" y="3062742"/>
              <a:ext cx="1577664" cy="556741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>
              <a:stCxn id="10" idx="3"/>
              <a:endCxn id="12" idx="7"/>
            </p:cNvCxnSpPr>
            <p:nvPr/>
          </p:nvCxnSpPr>
          <p:spPr>
            <a:xfrm flipH="1">
              <a:off x="7196802" y="2358764"/>
              <a:ext cx="536039" cy="1185984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Straight Connector 17"/>
            <p:cNvCxnSpPr>
              <a:stCxn id="10" idx="6"/>
              <a:endCxn id="7" idx="2"/>
            </p:cNvCxnSpPr>
            <p:nvPr/>
          </p:nvCxnSpPr>
          <p:spPr>
            <a:xfrm>
              <a:off x="7913267" y="2284029"/>
              <a:ext cx="998443" cy="140177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>
              <a:stCxn id="7" idx="7"/>
            </p:cNvCxnSpPr>
            <p:nvPr/>
          </p:nvCxnSpPr>
          <p:spPr>
            <a:xfrm flipV="1">
              <a:off x="9092136" y="541589"/>
              <a:ext cx="2065906" cy="1807882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158255" y="2765297"/>
            <a:ext cx="4797245" cy="1234475"/>
            <a:chOff x="6665542" y="2657269"/>
            <a:chExt cx="4797245" cy="1234475"/>
          </a:xfrm>
        </p:grpSpPr>
        <p:sp>
          <p:nvSpPr>
            <p:cNvPr id="21" name="TextBox 20"/>
            <p:cNvSpPr txBox="1"/>
            <p:nvPr/>
          </p:nvSpPr>
          <p:spPr>
            <a:xfrm>
              <a:off x="6665542" y="2657269"/>
              <a:ext cx="477715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bg1"/>
                  </a:solidFill>
                  <a:cs typeface="Arial" panose="020B0604020202020204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85691" y="3513284"/>
              <a:ext cx="4777096" cy="3784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5" b="1" dirty="0">
                  <a:solidFill>
                    <a:schemeClr val="accent4"/>
                  </a:solidFill>
                  <a:cs typeface="Arial" panose="020B0604020202020204" pitchFamily="34" charset="0"/>
                </a:rPr>
                <a:t>Contact my Assistant to join our group</a:t>
              </a:r>
              <a:endParaRPr lang="en-US" altLang="ko-KR" sz="1865" b="1" dirty="0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22275" y="2026191"/>
            <a:ext cx="5685702" cy="2689678"/>
            <a:chOff x="2769103" y="2028607"/>
            <a:chExt cx="7324350" cy="3464857"/>
          </a:xfrm>
          <a:scene3d>
            <a:camera prst="isometricOffAxis1Right">
              <a:rot lat="1080000" lon="19200000" rev="0"/>
            </a:camera>
            <a:lightRig rig="threePt" dir="t"/>
          </a:scene3d>
        </p:grpSpPr>
        <p:sp>
          <p:nvSpPr>
            <p:cNvPr id="24" name="Rectangle 23"/>
            <p:cNvSpPr/>
            <p:nvPr/>
          </p:nvSpPr>
          <p:spPr>
            <a:xfrm>
              <a:off x="4545875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P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16583" y="2210906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Bell MT" panose="02020503060305020303" pitchFamily="18" charset="0"/>
                </a:rPr>
                <a:t>R</a:t>
              </a:r>
              <a:endParaRPr lang="en-US" sz="3600" dirty="0">
                <a:solidFill>
                  <a:schemeClr val="bg1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87291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O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57999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F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28707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I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399415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T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16583" y="3085011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Bell MT" panose="02020503060305020303" pitchFamily="18" charset="0"/>
                </a:rPr>
                <a:t>I</a:t>
              </a:r>
              <a:endParaRPr lang="en-US" sz="3600" dirty="0">
                <a:solidFill>
                  <a:schemeClr val="bg1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16583" y="3945249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Bell MT" panose="02020503060305020303" pitchFamily="18" charset="0"/>
                </a:rPr>
                <a:t>S</a:t>
              </a:r>
              <a:endParaRPr lang="en-US" sz="3600" dirty="0">
                <a:solidFill>
                  <a:schemeClr val="bg1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16583" y="4805487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Bell MT" panose="02020503060305020303" pitchFamily="18" charset="0"/>
                </a:rPr>
                <a:t>K</a:t>
              </a:r>
              <a:endParaRPr lang="en-US" sz="3600" dirty="0">
                <a:solidFill>
                  <a:schemeClr val="bg1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545874" y="3945249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O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775165" y="3945249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L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0" y="3942025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S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36" name="Isosceles Triangle 35"/>
            <p:cNvSpPr/>
            <p:nvPr/>
          </p:nvSpPr>
          <p:spPr>
            <a:xfrm rot="5400000">
              <a:off x="9096256" y="2102474"/>
              <a:ext cx="1071063" cy="923330"/>
            </a:xfrm>
            <a:prstGeom prst="triangle">
              <a:avLst/>
            </a:prstGeom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Bell MT" panose="02020503060305020303" pitchFamily="18" charset="0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16200000">
              <a:off x="2695236" y="3824347"/>
              <a:ext cx="1071063" cy="923330"/>
            </a:xfrm>
            <a:prstGeom prst="triangle">
              <a:avLst/>
            </a:prstGeom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Bell MT" panose="02020503060305020303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"/>
          <p:cNvGrpSpPr/>
          <p:nvPr/>
        </p:nvGrpSpPr>
        <p:grpSpPr>
          <a:xfrm>
            <a:off x="10116438" y="324415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/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/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/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/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/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/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/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/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/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/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"/>
          <p:cNvGrpSpPr/>
          <p:nvPr/>
        </p:nvGrpSpPr>
        <p:grpSpPr>
          <a:xfrm>
            <a:off x="10116438" y="324415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/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/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/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/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/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/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/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/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/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/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pic>
        <p:nvPicPr>
          <p:cNvPr id="7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-10160" y="-75565"/>
            <a:ext cx="12202160" cy="69335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835" y="145415"/>
            <a:ext cx="9020810" cy="9220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en-US" sz="5400" dirty="0">
                <a:solidFill>
                  <a:schemeClr val="bg1"/>
                </a:solidFill>
                <a:cs typeface="Arial" panose="020B0604020202020204" pitchFamily="34" charset="0"/>
              </a:rPr>
              <a:t>Agenda for Today's Session</a:t>
            </a:r>
            <a:endParaRPr lang="en-US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33375" y="4562475"/>
            <a:ext cx="3161030" cy="2024380"/>
            <a:chOff x="3105732" y="945479"/>
            <a:chExt cx="7257757" cy="4768147"/>
          </a:xfrm>
        </p:grpSpPr>
        <p:sp>
          <p:nvSpPr>
            <p:cNvPr id="24" name="Oval 23"/>
            <p:cNvSpPr/>
            <p:nvPr/>
          </p:nvSpPr>
          <p:spPr>
            <a:xfrm>
              <a:off x="8911710" y="2318515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" name="Oval 25"/>
            <p:cNvSpPr/>
            <p:nvPr/>
          </p:nvSpPr>
          <p:spPr>
            <a:xfrm>
              <a:off x="5227330" y="2957051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Oval 26"/>
            <p:cNvSpPr/>
            <p:nvPr/>
          </p:nvSpPr>
          <p:spPr>
            <a:xfrm>
              <a:off x="7701885" y="2178338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" name="Oval 27"/>
            <p:cNvSpPr/>
            <p:nvPr/>
          </p:nvSpPr>
          <p:spPr>
            <a:xfrm>
              <a:off x="4296249" y="4809400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9" name="Oval 28"/>
            <p:cNvSpPr/>
            <p:nvPr/>
          </p:nvSpPr>
          <p:spPr>
            <a:xfrm>
              <a:off x="7016376" y="3513792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2" name="Straight Connector 31"/>
            <p:cNvCxnSpPr>
              <a:stCxn id="26" idx="3"/>
              <a:endCxn id="28" idx="7"/>
            </p:cNvCxnSpPr>
            <p:nvPr/>
          </p:nvCxnSpPr>
          <p:spPr>
            <a:xfrm flipH="1">
              <a:off x="4476675" y="3137477"/>
              <a:ext cx="781611" cy="1702879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Straight Connector 32"/>
            <p:cNvCxnSpPr>
              <a:stCxn id="29" idx="2"/>
              <a:endCxn id="26" idx="6"/>
            </p:cNvCxnSpPr>
            <p:nvPr/>
          </p:nvCxnSpPr>
          <p:spPr>
            <a:xfrm flipH="1" flipV="1">
              <a:off x="5438712" y="3062742"/>
              <a:ext cx="1577664" cy="556741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Straight Connector 33"/>
            <p:cNvCxnSpPr>
              <a:stCxn id="27" idx="3"/>
              <a:endCxn id="29" idx="7"/>
            </p:cNvCxnSpPr>
            <p:nvPr/>
          </p:nvCxnSpPr>
          <p:spPr>
            <a:xfrm flipH="1">
              <a:off x="7196802" y="2358764"/>
              <a:ext cx="536039" cy="1185984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Straight Connector 34"/>
            <p:cNvCxnSpPr>
              <a:stCxn id="27" idx="6"/>
              <a:endCxn id="24" idx="2"/>
            </p:cNvCxnSpPr>
            <p:nvPr/>
          </p:nvCxnSpPr>
          <p:spPr>
            <a:xfrm>
              <a:off x="7913267" y="2284029"/>
              <a:ext cx="998443" cy="140177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Straight Connector 35"/>
            <p:cNvCxnSpPr>
              <a:stCxn id="24" idx="7"/>
            </p:cNvCxnSpPr>
            <p:nvPr/>
          </p:nvCxnSpPr>
          <p:spPr>
            <a:xfrm flipV="1">
              <a:off x="9092135" y="945479"/>
              <a:ext cx="1271354" cy="1403991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Straight Connector 56"/>
            <p:cNvCxnSpPr>
              <a:stCxn id="28" idx="3"/>
            </p:cNvCxnSpPr>
            <p:nvPr/>
          </p:nvCxnSpPr>
          <p:spPr>
            <a:xfrm flipH="1">
              <a:off x="3105732" y="4989825"/>
              <a:ext cx="1221472" cy="723801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05410" y="4471156"/>
            <a:ext cx="3641834" cy="1722806"/>
            <a:chOff x="2769103" y="2028607"/>
            <a:chExt cx="7324350" cy="3464857"/>
          </a:xfrm>
          <a:scene3d>
            <a:camera prst="isometricOffAxis1Right">
              <a:rot lat="1080000" lon="19200000" rev="0"/>
            </a:camera>
            <a:lightRig rig="threePt" dir="t"/>
          </a:scene3d>
        </p:grpSpPr>
        <p:sp>
          <p:nvSpPr>
            <p:cNvPr id="38" name="Rectangle 37"/>
            <p:cNvSpPr/>
            <p:nvPr/>
          </p:nvSpPr>
          <p:spPr>
            <a:xfrm>
              <a:off x="4545875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P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16583" y="2210906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Bell MT" panose="02020503060305020303" pitchFamily="18" charset="0"/>
                </a:rPr>
                <a:t>R</a:t>
              </a:r>
              <a:endParaRPr lang="en-US" sz="2000" dirty="0">
                <a:solidFill>
                  <a:schemeClr val="bg1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087291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O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857999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F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628707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I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399415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T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316583" y="3085011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Bell MT" panose="02020503060305020303" pitchFamily="18" charset="0"/>
                </a:rPr>
                <a:t>I</a:t>
              </a:r>
              <a:endParaRPr lang="en-US" sz="2000" dirty="0">
                <a:solidFill>
                  <a:schemeClr val="bg1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316583" y="3945249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Bell MT" panose="02020503060305020303" pitchFamily="18" charset="0"/>
                </a:rPr>
                <a:t>S</a:t>
              </a:r>
              <a:endParaRPr lang="en-US" sz="2000" dirty="0">
                <a:solidFill>
                  <a:schemeClr val="bg1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16583" y="4805487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Bell MT" panose="02020503060305020303" pitchFamily="18" charset="0"/>
                </a:rPr>
                <a:t>K</a:t>
              </a:r>
              <a:endParaRPr lang="en-US" sz="2000" dirty="0">
                <a:solidFill>
                  <a:schemeClr val="bg1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545874" y="3945249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O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775165" y="3945249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L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96000" y="3942025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S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 rot="5400000">
              <a:off x="9096256" y="2102474"/>
              <a:ext cx="1071063" cy="923330"/>
            </a:xfrm>
            <a:prstGeom prst="triangle">
              <a:avLst/>
            </a:prstGeom>
            <a:ln>
              <a:noFill/>
            </a:ln>
            <a:sp3d extrusionH="2159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Bell MT" panose="02020503060305020303" pitchFamily="18" charset="0"/>
              </a:endParaRPr>
            </a:p>
          </p:txBody>
        </p:sp>
        <p:sp>
          <p:nvSpPr>
            <p:cNvPr id="51" name="Isosceles Triangle 50"/>
            <p:cNvSpPr/>
            <p:nvPr/>
          </p:nvSpPr>
          <p:spPr>
            <a:xfrm rot="16200000">
              <a:off x="2695236" y="3824347"/>
              <a:ext cx="1071063" cy="923330"/>
            </a:xfrm>
            <a:prstGeom prst="triangle">
              <a:avLst/>
            </a:prstGeom>
            <a:ln>
              <a:noFill/>
            </a:ln>
            <a:sp3d extrusionH="2159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Bell MT" panose="02020503060305020303" pitchFamily="18" charset="0"/>
              </a:endParaRP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3632835" y="1191260"/>
            <a:ext cx="8213725" cy="52692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457200" indent="-457200" algn="l">
              <a:lnSpc>
                <a:spcPct val="240000"/>
              </a:lnSpc>
              <a:buFont typeface="+mj-lt"/>
              <a:buAutoNum type="arabicParenR"/>
            </a:pPr>
            <a:r>
              <a:rPr lang="en-US" altLang="en-US" sz="2000" b="1" dirty="0">
                <a:solidFill>
                  <a:schemeClr val="accent3"/>
                </a:solidFill>
                <a:cs typeface="Arial" panose="020B0604020202020204" pitchFamily="34" charset="0"/>
                <a:sym typeface="+mn-ea"/>
              </a:rPr>
              <a:t>What’s Happening in the Market</a:t>
            </a:r>
            <a:endParaRPr lang="en-US" altLang="en-US" sz="2000" b="1" dirty="0">
              <a:solidFill>
                <a:schemeClr val="accent3"/>
              </a:solidFill>
              <a:cs typeface="Arial" panose="020B0604020202020204" pitchFamily="34" charset="0"/>
              <a:sym typeface="+mn-ea"/>
            </a:endParaRPr>
          </a:p>
          <a:p>
            <a:pPr marL="457200" indent="-457200" algn="l">
              <a:lnSpc>
                <a:spcPct val="240000"/>
              </a:lnSpc>
              <a:buFont typeface="+mj-lt"/>
              <a:buAutoNum type="arabicParenR"/>
            </a:pPr>
            <a:r>
              <a:rPr lang="en-US" altLang="en-US" sz="2000" b="1" dirty="0">
                <a:solidFill>
                  <a:schemeClr val="accent3"/>
                </a:solidFill>
                <a:cs typeface="Arial" panose="020B0604020202020204" pitchFamily="34" charset="0"/>
                <a:sym typeface="+mn-ea"/>
              </a:rPr>
              <a:t>Tech Stocks Leading the Way</a:t>
            </a:r>
            <a:endParaRPr lang="en-US" altLang="en-US" sz="2000" b="1" dirty="0">
              <a:solidFill>
                <a:schemeClr val="accent3"/>
              </a:solidFill>
              <a:cs typeface="Arial" panose="020B0604020202020204" pitchFamily="34" charset="0"/>
              <a:sym typeface="+mn-ea"/>
            </a:endParaRPr>
          </a:p>
          <a:p>
            <a:pPr marL="457200" indent="-457200" algn="l">
              <a:lnSpc>
                <a:spcPct val="240000"/>
              </a:lnSpc>
              <a:buFont typeface="+mj-lt"/>
              <a:buAutoNum type="arabicParenR"/>
            </a:pPr>
            <a:r>
              <a:rPr lang="en-US" altLang="en-US" sz="2000" b="1" dirty="0">
                <a:solidFill>
                  <a:schemeClr val="accent3"/>
                </a:solidFill>
                <a:cs typeface="Arial" panose="020B0604020202020204" pitchFamily="34" charset="0"/>
                <a:sym typeface="+mn-ea"/>
              </a:rPr>
              <a:t>Company Earnings and Their Effect</a:t>
            </a:r>
            <a:endParaRPr lang="en-US" altLang="en-US" sz="2000" b="1" dirty="0">
              <a:solidFill>
                <a:schemeClr val="accent3"/>
              </a:solidFill>
              <a:cs typeface="Arial" panose="020B0604020202020204" pitchFamily="34" charset="0"/>
              <a:sym typeface="+mn-ea"/>
            </a:endParaRPr>
          </a:p>
          <a:p>
            <a:pPr marL="457200" indent="-457200" algn="l">
              <a:lnSpc>
                <a:spcPct val="240000"/>
              </a:lnSpc>
              <a:buFont typeface="+mj-lt"/>
              <a:buAutoNum type="arabicParenR"/>
            </a:pPr>
            <a:r>
              <a:rPr lang="en-US" altLang="en-US" sz="2000" b="1" dirty="0">
                <a:solidFill>
                  <a:schemeClr val="accent3"/>
                </a:solidFill>
                <a:cs typeface="Arial" panose="020B0604020202020204" pitchFamily="34" charset="0"/>
                <a:sym typeface="+mn-ea"/>
              </a:rPr>
              <a:t>Tariffs Causing Market Ups and Downs</a:t>
            </a:r>
            <a:endParaRPr lang="en-US" altLang="en-US" sz="2000" b="1" dirty="0">
              <a:solidFill>
                <a:schemeClr val="accent3"/>
              </a:solidFill>
              <a:cs typeface="Arial" panose="020B0604020202020204" pitchFamily="34" charset="0"/>
              <a:sym typeface="+mn-ea"/>
            </a:endParaRPr>
          </a:p>
          <a:p>
            <a:pPr marL="457200" indent="-457200" algn="l">
              <a:lnSpc>
                <a:spcPct val="240000"/>
              </a:lnSpc>
              <a:buFont typeface="+mj-lt"/>
              <a:buAutoNum type="arabicParenR"/>
            </a:pPr>
            <a:r>
              <a:rPr lang="en-US" altLang="en-US" sz="2000" b="1" dirty="0">
                <a:solidFill>
                  <a:schemeClr val="accent3"/>
                </a:solidFill>
                <a:cs typeface="Arial" panose="020B0604020202020204" pitchFamily="34" charset="0"/>
                <a:sym typeface="+mn-ea"/>
              </a:rPr>
              <a:t>Our Plan: Safe Mode vs. Growth Mode</a:t>
            </a:r>
            <a:endParaRPr lang="en-US" altLang="en-US" sz="2000" b="1" dirty="0">
              <a:solidFill>
                <a:schemeClr val="accent3"/>
              </a:solidFill>
              <a:cs typeface="Arial" panose="020B0604020202020204" pitchFamily="34" charset="0"/>
              <a:sym typeface="+mn-ea"/>
            </a:endParaRPr>
          </a:p>
          <a:p>
            <a:pPr marL="457200" indent="-457200" algn="l">
              <a:lnSpc>
                <a:spcPct val="240000"/>
              </a:lnSpc>
              <a:buFont typeface="+mj-lt"/>
              <a:buAutoNum type="arabicParenR"/>
            </a:pPr>
            <a:r>
              <a:rPr lang="en-US" altLang="en-US" sz="2000" b="1" dirty="0">
                <a:solidFill>
                  <a:schemeClr val="accent3"/>
                </a:solidFill>
                <a:cs typeface="Arial" panose="020B0604020202020204" pitchFamily="34" charset="0"/>
                <a:sym typeface="+mn-ea"/>
              </a:rPr>
              <a:t>Our Main Stocks and Profit Goals</a:t>
            </a:r>
            <a:endParaRPr lang="en-US" altLang="en-US" sz="2000" b="1" dirty="0">
              <a:solidFill>
                <a:schemeClr val="accent3"/>
              </a:solidFill>
              <a:cs typeface="Arial" panose="020B0604020202020204" pitchFamily="34" charset="0"/>
              <a:sym typeface="+mn-ea"/>
            </a:endParaRPr>
          </a:p>
          <a:p>
            <a:pPr marL="457200" indent="-457200" algn="l">
              <a:lnSpc>
                <a:spcPct val="240000"/>
              </a:lnSpc>
              <a:buFont typeface="+mj-lt"/>
              <a:buAutoNum type="arabicParenR"/>
            </a:pPr>
            <a:r>
              <a:rPr lang="en-US" altLang="en-US" sz="2000" b="1" dirty="0">
                <a:solidFill>
                  <a:schemeClr val="accent3"/>
                </a:solidFill>
                <a:cs typeface="Arial" panose="020B0604020202020204" pitchFamily="34" charset="0"/>
                <a:sym typeface="+mn-ea"/>
              </a:rPr>
              <a:t>Keeping Our Portfolio Strong and Safe</a:t>
            </a:r>
            <a:endParaRPr lang="en-US" altLang="en-US" sz="2000" b="1" dirty="0">
              <a:solidFill>
                <a:schemeClr val="accent3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Placeholder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047436" y="395992"/>
            <a:ext cx="8050225" cy="4724427"/>
            <a:chOff x="2687161" y="3731096"/>
            <a:chExt cx="5158677" cy="3027467"/>
          </a:xfrm>
          <a:solidFill>
            <a:schemeClr val="bg1">
              <a:alpha val="20000"/>
            </a:schemeClr>
          </a:solidFill>
        </p:grpSpPr>
        <p:sp>
          <p:nvSpPr>
            <p:cNvPr id="65" name="Freeform: Shape 64"/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/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/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/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/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/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/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/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/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/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/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/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/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/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/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/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/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/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/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/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/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2" name="Oval 151"/>
          <p:cNvSpPr/>
          <p:nvPr/>
        </p:nvSpPr>
        <p:spPr>
          <a:xfrm rot="21060000" flipH="1">
            <a:off x="3790817" y="4337910"/>
            <a:ext cx="4981509" cy="50460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"/>
          <p:cNvGrpSpPr/>
          <p:nvPr/>
        </p:nvGrpSpPr>
        <p:grpSpPr>
          <a:xfrm>
            <a:off x="10116438" y="324415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/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/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/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/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/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/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/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/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/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/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11" name="TextBox 8"/>
          <p:cNvSpPr txBox="1"/>
          <p:nvPr/>
        </p:nvSpPr>
        <p:spPr>
          <a:xfrm>
            <a:off x="5082540" y="1332230"/>
            <a:ext cx="7004685" cy="438975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457200" indent="-457200" algn="l">
              <a:lnSpc>
                <a:spcPct val="250000"/>
              </a:lnSpc>
              <a:buFont typeface="Wingdings" panose="05000000000000000000" charset="0"/>
              <a:buChar char="v"/>
            </a:pPr>
            <a:r>
              <a:rPr lang="en-US" altLang="en-US" sz="28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Tech Stocks Are the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Stars Right Now</a:t>
            </a:r>
            <a:endParaRPr lang="en-US" altLang="en-US" sz="2800" b="1" dirty="0">
              <a:solidFill>
                <a:srgbClr val="00B050"/>
              </a:solidFill>
              <a:cs typeface="Arial" panose="020B0604020202020204" pitchFamily="34" charset="0"/>
              <a:sym typeface="+mn-ea"/>
            </a:endParaRPr>
          </a:p>
          <a:p>
            <a:pPr marL="457200" indent="-457200" algn="l">
              <a:lnSpc>
                <a:spcPct val="250000"/>
              </a:lnSpc>
              <a:buFont typeface="Wingdings" panose="05000000000000000000" charset="0"/>
              <a:buChar char="v"/>
            </a:pPr>
            <a:r>
              <a:rPr lang="en-US" altLang="en-US" sz="28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Tariff Worries Could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Slow Tech Down</a:t>
            </a:r>
            <a:endParaRPr lang="en-US" altLang="en-US" sz="2800" b="1" dirty="0">
              <a:solidFill>
                <a:srgbClr val="00B050"/>
              </a:solidFill>
              <a:cs typeface="Arial" panose="020B0604020202020204" pitchFamily="34" charset="0"/>
              <a:sym typeface="+mn-ea"/>
            </a:endParaRPr>
          </a:p>
          <a:p>
            <a:pPr marL="457200" indent="-457200" algn="l">
              <a:lnSpc>
                <a:spcPct val="250000"/>
              </a:lnSpc>
              <a:buFont typeface="Wingdings" panose="05000000000000000000" charset="0"/>
              <a:buChar char="v"/>
            </a:pPr>
            <a:r>
              <a:rPr lang="en-US" altLang="en-US" sz="28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We’re Mixing Tech Stocks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with Safer Ones</a:t>
            </a:r>
            <a:endParaRPr lang="en-US" altLang="en-US" sz="2800" b="1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Text Placeholder 1"/>
          <p:cNvSpPr>
            <a:spLocks noGrp="1"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800" dirty="0">
                <a:solidFill>
                  <a:schemeClr val="bg1"/>
                </a:solidFill>
                <a:sym typeface="+mn-ea"/>
              </a:rPr>
              <a:t>Tech Stocks Leading the Way</a:t>
            </a:r>
            <a:endParaRPr lang="en-US" altLang="en-US" sz="4800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76200" y="2239645"/>
            <a:ext cx="4848860" cy="31127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047436" y="395992"/>
            <a:ext cx="8050225" cy="4724427"/>
            <a:chOff x="2687161" y="3731096"/>
            <a:chExt cx="5158677" cy="3027467"/>
          </a:xfrm>
          <a:solidFill>
            <a:schemeClr val="bg1">
              <a:alpha val="20000"/>
            </a:schemeClr>
          </a:solidFill>
        </p:grpSpPr>
        <p:sp>
          <p:nvSpPr>
            <p:cNvPr id="65" name="Freeform: Shape 64"/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/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/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/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/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/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/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/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/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/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/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/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/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/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/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/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/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/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/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/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/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2" name="Oval 151"/>
          <p:cNvSpPr/>
          <p:nvPr/>
        </p:nvSpPr>
        <p:spPr>
          <a:xfrm rot="21060000" flipH="1">
            <a:off x="3790817" y="4337910"/>
            <a:ext cx="4981509" cy="50460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"/>
          <p:cNvGrpSpPr/>
          <p:nvPr/>
        </p:nvGrpSpPr>
        <p:grpSpPr>
          <a:xfrm>
            <a:off x="10116438" y="324415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/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/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/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/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/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/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/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/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/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/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8" name="Text Placeholder 1"/>
          <p:cNvSpPr>
            <a:spLocks noGrp="1"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800" b="1" dirty="0">
                <a:solidFill>
                  <a:schemeClr val="bg1"/>
                </a:solidFill>
                <a:sym typeface="+mn-ea"/>
              </a:rPr>
              <a:t>How Big Tech Stocks Are Reacting?</a:t>
            </a:r>
            <a:endParaRPr lang="en-US" altLang="en-US" sz="4800" b="1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047436" y="395992"/>
            <a:ext cx="8050225" cy="4724427"/>
            <a:chOff x="2687161" y="3731096"/>
            <a:chExt cx="5158677" cy="3027467"/>
          </a:xfrm>
          <a:solidFill>
            <a:schemeClr val="bg1">
              <a:alpha val="20000"/>
            </a:schemeClr>
          </a:solidFill>
        </p:grpSpPr>
        <p:sp>
          <p:nvSpPr>
            <p:cNvPr id="65" name="Freeform: Shape 64"/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/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/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/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/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/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/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/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/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/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/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/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/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/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/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/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/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/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/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/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/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2" name="Oval 151"/>
          <p:cNvSpPr/>
          <p:nvPr/>
        </p:nvSpPr>
        <p:spPr>
          <a:xfrm rot="21060000" flipH="1">
            <a:off x="3790817" y="4337910"/>
            <a:ext cx="4981509" cy="50460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"/>
          <p:cNvGrpSpPr/>
          <p:nvPr/>
        </p:nvGrpSpPr>
        <p:grpSpPr>
          <a:xfrm>
            <a:off x="10116438" y="324415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/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/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/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/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/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/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/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/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/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/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11" name="TextBox 8"/>
          <p:cNvSpPr txBox="1"/>
          <p:nvPr/>
        </p:nvSpPr>
        <p:spPr>
          <a:xfrm>
            <a:off x="5311140" y="1397000"/>
            <a:ext cx="6598920" cy="42189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571500" indent="-571500">
              <a:lnSpc>
                <a:spcPct val="310000"/>
              </a:lnSpc>
              <a:buFont typeface="Wingdings" panose="05000000000000000000" charset="0"/>
              <a:buChar char="v"/>
            </a:pPr>
            <a:r>
              <a:rPr lang="en-US" altLang="en-US" sz="24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Why Company Earnings Are 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So Important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  <a:p>
            <a:pPr marL="571500" indent="-571500">
              <a:lnSpc>
                <a:spcPct val="310000"/>
              </a:lnSpc>
              <a:buFont typeface="Wingdings" panose="05000000000000000000" charset="0"/>
              <a:buChar char="v"/>
            </a:pPr>
            <a:r>
              <a:rPr lang="en-US" altLang="en-US" sz="24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Good Earnings 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Boost Confidence</a:t>
            </a:r>
            <a:r>
              <a:rPr lang="en-US" altLang="en-US" sz="24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 and Prices</a:t>
            </a:r>
            <a:endParaRPr lang="en-US" altLang="en-US" sz="2400" b="1" dirty="0">
              <a:solidFill>
                <a:srgbClr val="00B050"/>
              </a:solidFill>
              <a:cs typeface="Arial" panose="020B0604020202020204" pitchFamily="34" charset="0"/>
              <a:sym typeface="+mn-ea"/>
            </a:endParaRPr>
          </a:p>
          <a:p>
            <a:pPr marL="571500" indent="-571500">
              <a:lnSpc>
                <a:spcPct val="310000"/>
              </a:lnSpc>
              <a:buFont typeface="Wingdings" panose="05000000000000000000" charset="0"/>
              <a:buChar char="v"/>
            </a:pPr>
            <a:r>
              <a:rPr lang="en-US" altLang="en-US" sz="24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Poor Earnings Bring 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Fear and Sell-Offs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Text Placeholder 1"/>
          <p:cNvSpPr>
            <a:spLocks noGrp="1"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dirty="0">
                <a:solidFill>
                  <a:schemeClr val="bg1"/>
                </a:solidFill>
                <a:sym typeface="+mn-ea"/>
              </a:rPr>
              <a:t>Company Earnings and Their Effect</a:t>
            </a:r>
            <a:endParaRPr lang="en-US" altLang="en-US" sz="4000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23215" y="2239645"/>
            <a:ext cx="4927600" cy="30975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1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1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1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1414</Words>
  <Application>WPS Slides</Application>
  <PresentationFormat>Widescreen</PresentationFormat>
  <Paragraphs>143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SimSun</vt:lpstr>
      <vt:lpstr>Wingdings</vt:lpstr>
      <vt:lpstr>Bell MT</vt:lpstr>
      <vt:lpstr>PMingLiU-ExtB</vt:lpstr>
      <vt:lpstr>Wingdings</vt:lpstr>
      <vt:lpstr>Calibri</vt:lpstr>
      <vt:lpstr>Microsoft YaHei</vt:lpstr>
      <vt:lpstr>Arial Unicode MS</vt:lpstr>
      <vt:lpstr>Calibri Light</vt:lpstr>
      <vt:lpstr>Cover and End Slide Master</vt:lpstr>
      <vt:lpstr>Contents Slide Master</vt:lpstr>
      <vt:lpstr>Section Break Slide Master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Adam Park</cp:lastModifiedBy>
  <cp:revision>248</cp:revision>
  <dcterms:created xsi:type="dcterms:W3CDTF">2020-01-20T05:08:00Z</dcterms:created>
  <dcterms:modified xsi:type="dcterms:W3CDTF">2025-04-24T21:18:46Z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BDE074600BA844B4913B6BAD79A21481_13</vt:lpwstr>
  </property>
  <property fmtid="{D5CDD505-2E9C-101B-9397-08002B2CF9AE}" pid="3" name="KSOProductBuildVer">
    <vt:lpwstr>1033-12.2.0.20795</vt:lpwstr>
  </property>
</Properties>
</file>